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2" r:id="rId9"/>
    <p:sldId id="26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479" autoAdjust="0"/>
  </p:normalViewPr>
  <p:slideViewPr>
    <p:cSldViewPr>
      <p:cViewPr varScale="1">
        <p:scale>
          <a:sx n="72" d="100"/>
          <a:sy n="72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B2DD55-D792-42BC-8EDC-51B6287F55D6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05AD0877-C911-49B2-ADB0-BB7497517FDD}">
      <dgm:prSet phldrT="[Text]"/>
      <dgm:spPr/>
      <dgm:t>
        <a:bodyPr/>
        <a:lstStyle/>
        <a:p>
          <a:r>
            <a:rPr lang="id-ID" dirty="0" smtClean="0"/>
            <a:t>Pasar Persaingan Sempurna</a:t>
          </a:r>
          <a:endParaRPr lang="id-ID" dirty="0"/>
        </a:p>
      </dgm:t>
    </dgm:pt>
    <dgm:pt modelId="{5E08E7F7-040B-40FC-853E-319A704D6262}" type="parTrans" cxnId="{7A4473A3-245A-40E0-98BA-C70E493F38D2}">
      <dgm:prSet/>
      <dgm:spPr/>
      <dgm:t>
        <a:bodyPr/>
        <a:lstStyle/>
        <a:p>
          <a:endParaRPr lang="id-ID"/>
        </a:p>
      </dgm:t>
    </dgm:pt>
    <dgm:pt modelId="{3767ADB7-5ACB-4D0F-A591-72301B067AE5}" type="sibTrans" cxnId="{7A4473A3-245A-40E0-98BA-C70E493F38D2}">
      <dgm:prSet/>
      <dgm:spPr/>
      <dgm:t>
        <a:bodyPr/>
        <a:lstStyle/>
        <a:p>
          <a:endParaRPr lang="id-ID"/>
        </a:p>
      </dgm:t>
    </dgm:pt>
    <dgm:pt modelId="{31A04CBD-16D1-4323-9318-3B372C38639F}">
      <dgm:prSet phldrT="[Text]"/>
      <dgm:spPr/>
      <dgm:t>
        <a:bodyPr/>
        <a:lstStyle/>
        <a:p>
          <a:r>
            <a:rPr lang="id-ID" dirty="0" smtClean="0"/>
            <a:t>Pasar Persaingan Monopolistik</a:t>
          </a:r>
          <a:endParaRPr lang="id-ID" dirty="0"/>
        </a:p>
      </dgm:t>
    </dgm:pt>
    <dgm:pt modelId="{72E6ABAC-276B-4643-B80D-B96FE4A3DF22}" type="parTrans" cxnId="{D8AC9F4C-193C-4B52-8C50-B857D02B5778}">
      <dgm:prSet/>
      <dgm:spPr/>
      <dgm:t>
        <a:bodyPr/>
        <a:lstStyle/>
        <a:p>
          <a:endParaRPr lang="id-ID"/>
        </a:p>
      </dgm:t>
    </dgm:pt>
    <dgm:pt modelId="{9FD66DD0-7E0D-444F-BE64-925559999094}" type="sibTrans" cxnId="{D8AC9F4C-193C-4B52-8C50-B857D02B5778}">
      <dgm:prSet/>
      <dgm:spPr/>
      <dgm:t>
        <a:bodyPr/>
        <a:lstStyle/>
        <a:p>
          <a:endParaRPr lang="id-ID"/>
        </a:p>
      </dgm:t>
    </dgm:pt>
    <dgm:pt modelId="{E61A50C7-8876-478D-87EB-55B10F2B6A5A}">
      <dgm:prSet phldrT="[Text]"/>
      <dgm:spPr/>
      <dgm:t>
        <a:bodyPr/>
        <a:lstStyle/>
        <a:p>
          <a:r>
            <a:rPr lang="id-ID" dirty="0" smtClean="0"/>
            <a:t>Oligopoli</a:t>
          </a:r>
          <a:endParaRPr lang="id-ID" dirty="0"/>
        </a:p>
      </dgm:t>
    </dgm:pt>
    <dgm:pt modelId="{2A08129F-B34C-425F-9719-D10DF66DECFF}" type="parTrans" cxnId="{9B078DE1-02E1-4501-900A-11593FEEC5D9}">
      <dgm:prSet/>
      <dgm:spPr/>
      <dgm:t>
        <a:bodyPr/>
        <a:lstStyle/>
        <a:p>
          <a:endParaRPr lang="id-ID"/>
        </a:p>
      </dgm:t>
    </dgm:pt>
    <dgm:pt modelId="{8C5E7793-5060-4599-8403-6E4552224808}" type="sibTrans" cxnId="{9B078DE1-02E1-4501-900A-11593FEEC5D9}">
      <dgm:prSet/>
      <dgm:spPr/>
      <dgm:t>
        <a:bodyPr/>
        <a:lstStyle/>
        <a:p>
          <a:endParaRPr lang="id-ID"/>
        </a:p>
      </dgm:t>
    </dgm:pt>
    <dgm:pt modelId="{F22F4DA5-6D09-45CC-A55D-2E88BEA48F9D}">
      <dgm:prSet phldrT="[Text]"/>
      <dgm:spPr/>
      <dgm:t>
        <a:bodyPr/>
        <a:lstStyle/>
        <a:p>
          <a:r>
            <a:rPr lang="id-ID" dirty="0" smtClean="0"/>
            <a:t>Monopoli</a:t>
          </a:r>
          <a:endParaRPr lang="id-ID" dirty="0"/>
        </a:p>
      </dgm:t>
    </dgm:pt>
    <dgm:pt modelId="{610511CA-F37E-4052-A96F-C6EEF29D6992}" type="parTrans" cxnId="{16E449C1-5CF2-43F7-BE00-6E53CF35A4E6}">
      <dgm:prSet/>
      <dgm:spPr/>
      <dgm:t>
        <a:bodyPr/>
        <a:lstStyle/>
        <a:p>
          <a:endParaRPr lang="id-ID"/>
        </a:p>
      </dgm:t>
    </dgm:pt>
    <dgm:pt modelId="{819A1F19-80CA-4A9E-A98D-FC247DFCBB37}" type="sibTrans" cxnId="{16E449C1-5CF2-43F7-BE00-6E53CF35A4E6}">
      <dgm:prSet/>
      <dgm:spPr/>
      <dgm:t>
        <a:bodyPr/>
        <a:lstStyle/>
        <a:p>
          <a:endParaRPr lang="id-ID"/>
        </a:p>
      </dgm:t>
    </dgm:pt>
    <dgm:pt modelId="{1FABED25-5A58-4976-B11E-E91B42542B42}" type="pres">
      <dgm:prSet presAssocID="{06B2DD55-D792-42BC-8EDC-51B6287F55D6}" presName="Name0" presStyleCnt="0">
        <dgm:presLayoutVars>
          <dgm:dir/>
          <dgm:animLvl val="lvl"/>
          <dgm:resizeHandles val="exact"/>
        </dgm:presLayoutVars>
      </dgm:prSet>
      <dgm:spPr/>
    </dgm:pt>
    <dgm:pt modelId="{3C478830-9E60-4028-9AD9-CB499D416A09}" type="pres">
      <dgm:prSet presAssocID="{05AD0877-C911-49B2-ADB0-BB7497517FD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835D77-DB30-4F74-AA39-4DCB3C77A0D6}" type="pres">
      <dgm:prSet presAssocID="{3767ADB7-5ACB-4D0F-A591-72301B067AE5}" presName="parTxOnlySpace" presStyleCnt="0"/>
      <dgm:spPr/>
    </dgm:pt>
    <dgm:pt modelId="{5DF4E859-09BE-4949-B926-D919D00DC0B8}" type="pres">
      <dgm:prSet presAssocID="{31A04CBD-16D1-4323-9318-3B372C3863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C3147A-B7EF-406C-B253-6448B0655B9E}" type="pres">
      <dgm:prSet presAssocID="{9FD66DD0-7E0D-444F-BE64-925559999094}" presName="parTxOnlySpace" presStyleCnt="0"/>
      <dgm:spPr/>
    </dgm:pt>
    <dgm:pt modelId="{A8AC7989-5AFC-4402-ADCF-7FADCAE71794}" type="pres">
      <dgm:prSet presAssocID="{E61A50C7-8876-478D-87EB-55B10F2B6A5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D8E83F-E2C0-4DA5-9CED-B276608F910C}" type="pres">
      <dgm:prSet presAssocID="{8C5E7793-5060-4599-8403-6E4552224808}" presName="parTxOnlySpace" presStyleCnt="0"/>
      <dgm:spPr/>
    </dgm:pt>
    <dgm:pt modelId="{53DB5AFF-6B0B-4116-8FF8-46B0B938AAE7}" type="pres">
      <dgm:prSet presAssocID="{F22F4DA5-6D09-45CC-A55D-2E88BEA48F9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D83DE45-F650-45A8-9B94-5251BF0D66CA}" type="presOf" srcId="{05AD0877-C911-49B2-ADB0-BB7497517FDD}" destId="{3C478830-9E60-4028-9AD9-CB499D416A09}" srcOrd="0" destOrd="0" presId="urn:microsoft.com/office/officeart/2005/8/layout/chevron1"/>
    <dgm:cxn modelId="{9B078DE1-02E1-4501-900A-11593FEEC5D9}" srcId="{06B2DD55-D792-42BC-8EDC-51B6287F55D6}" destId="{E61A50C7-8876-478D-87EB-55B10F2B6A5A}" srcOrd="2" destOrd="0" parTransId="{2A08129F-B34C-425F-9719-D10DF66DECFF}" sibTransId="{8C5E7793-5060-4599-8403-6E4552224808}"/>
    <dgm:cxn modelId="{68775B17-0724-4082-ADA3-3260041CF333}" type="presOf" srcId="{06B2DD55-D792-42BC-8EDC-51B6287F55D6}" destId="{1FABED25-5A58-4976-B11E-E91B42542B42}" srcOrd="0" destOrd="0" presId="urn:microsoft.com/office/officeart/2005/8/layout/chevron1"/>
    <dgm:cxn modelId="{D8AC9F4C-193C-4B52-8C50-B857D02B5778}" srcId="{06B2DD55-D792-42BC-8EDC-51B6287F55D6}" destId="{31A04CBD-16D1-4323-9318-3B372C38639F}" srcOrd="1" destOrd="0" parTransId="{72E6ABAC-276B-4643-B80D-B96FE4A3DF22}" sibTransId="{9FD66DD0-7E0D-444F-BE64-925559999094}"/>
    <dgm:cxn modelId="{7A4473A3-245A-40E0-98BA-C70E493F38D2}" srcId="{06B2DD55-D792-42BC-8EDC-51B6287F55D6}" destId="{05AD0877-C911-49B2-ADB0-BB7497517FDD}" srcOrd="0" destOrd="0" parTransId="{5E08E7F7-040B-40FC-853E-319A704D6262}" sibTransId="{3767ADB7-5ACB-4D0F-A591-72301B067AE5}"/>
    <dgm:cxn modelId="{98B6DB2F-74CF-40F4-BCB8-73A270DB8D5A}" type="presOf" srcId="{F22F4DA5-6D09-45CC-A55D-2E88BEA48F9D}" destId="{53DB5AFF-6B0B-4116-8FF8-46B0B938AAE7}" srcOrd="0" destOrd="0" presId="urn:microsoft.com/office/officeart/2005/8/layout/chevron1"/>
    <dgm:cxn modelId="{16E449C1-5CF2-43F7-BE00-6E53CF35A4E6}" srcId="{06B2DD55-D792-42BC-8EDC-51B6287F55D6}" destId="{F22F4DA5-6D09-45CC-A55D-2E88BEA48F9D}" srcOrd="3" destOrd="0" parTransId="{610511CA-F37E-4052-A96F-C6EEF29D6992}" sibTransId="{819A1F19-80CA-4A9E-A98D-FC247DFCBB37}"/>
    <dgm:cxn modelId="{0B35F90E-D286-4A89-81CA-14C683939B20}" type="presOf" srcId="{31A04CBD-16D1-4323-9318-3B372C38639F}" destId="{5DF4E859-09BE-4949-B926-D919D00DC0B8}" srcOrd="0" destOrd="0" presId="urn:microsoft.com/office/officeart/2005/8/layout/chevron1"/>
    <dgm:cxn modelId="{CDB3CB08-D43B-4D68-91E0-730D43062BFF}" type="presOf" srcId="{E61A50C7-8876-478D-87EB-55B10F2B6A5A}" destId="{A8AC7989-5AFC-4402-ADCF-7FADCAE71794}" srcOrd="0" destOrd="0" presId="urn:microsoft.com/office/officeart/2005/8/layout/chevron1"/>
    <dgm:cxn modelId="{8C770D38-287B-4C47-8C3F-E7CD2B0E6B69}" type="presParOf" srcId="{1FABED25-5A58-4976-B11E-E91B42542B42}" destId="{3C478830-9E60-4028-9AD9-CB499D416A09}" srcOrd="0" destOrd="0" presId="urn:microsoft.com/office/officeart/2005/8/layout/chevron1"/>
    <dgm:cxn modelId="{9FBC7523-9FAB-45FB-BF30-1150EA25675D}" type="presParOf" srcId="{1FABED25-5A58-4976-B11E-E91B42542B42}" destId="{9C835D77-DB30-4F74-AA39-4DCB3C77A0D6}" srcOrd="1" destOrd="0" presId="urn:microsoft.com/office/officeart/2005/8/layout/chevron1"/>
    <dgm:cxn modelId="{1A64AFB5-B7FB-4E43-BA31-0A52BCACFC90}" type="presParOf" srcId="{1FABED25-5A58-4976-B11E-E91B42542B42}" destId="{5DF4E859-09BE-4949-B926-D919D00DC0B8}" srcOrd="2" destOrd="0" presId="urn:microsoft.com/office/officeart/2005/8/layout/chevron1"/>
    <dgm:cxn modelId="{38EEAD4E-B183-45CB-902F-A72F1BAC8279}" type="presParOf" srcId="{1FABED25-5A58-4976-B11E-E91B42542B42}" destId="{B5C3147A-B7EF-406C-B253-6448B0655B9E}" srcOrd="3" destOrd="0" presId="urn:microsoft.com/office/officeart/2005/8/layout/chevron1"/>
    <dgm:cxn modelId="{214831DF-8CEA-4759-97B0-7BC76383D90A}" type="presParOf" srcId="{1FABED25-5A58-4976-B11E-E91B42542B42}" destId="{A8AC7989-5AFC-4402-ADCF-7FADCAE71794}" srcOrd="4" destOrd="0" presId="urn:microsoft.com/office/officeart/2005/8/layout/chevron1"/>
    <dgm:cxn modelId="{6F53CD58-DB4C-43BF-B687-64195C936F4A}" type="presParOf" srcId="{1FABED25-5A58-4976-B11E-E91B42542B42}" destId="{F0D8E83F-E2C0-4DA5-9CED-B276608F910C}" srcOrd="5" destOrd="0" presId="urn:microsoft.com/office/officeart/2005/8/layout/chevron1"/>
    <dgm:cxn modelId="{E9BF86E1-B85D-473E-9490-A0CA42332A26}" type="presParOf" srcId="{1FABED25-5A58-4976-B11E-E91B42542B42}" destId="{53DB5AFF-6B0B-4116-8FF8-46B0B938AAE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78830-9E60-4028-9AD9-CB499D416A09}">
      <dsp:nvSpPr>
        <dsp:cNvPr id="0" name=""/>
        <dsp:cNvSpPr/>
      </dsp:nvSpPr>
      <dsp:spPr>
        <a:xfrm>
          <a:off x="3499" y="1535705"/>
          <a:ext cx="2036973" cy="81478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Pasar Persaingan Sempurna</a:t>
          </a:r>
          <a:endParaRPr lang="id-ID" sz="1600" kern="1200" dirty="0"/>
        </a:p>
      </dsp:txBody>
      <dsp:txXfrm>
        <a:off x="410894" y="1535705"/>
        <a:ext cx="1222184" cy="814789"/>
      </dsp:txXfrm>
    </dsp:sp>
    <dsp:sp modelId="{5DF4E859-09BE-4949-B926-D919D00DC0B8}">
      <dsp:nvSpPr>
        <dsp:cNvPr id="0" name=""/>
        <dsp:cNvSpPr/>
      </dsp:nvSpPr>
      <dsp:spPr>
        <a:xfrm>
          <a:off x="1836775" y="1535705"/>
          <a:ext cx="2036973" cy="814789"/>
        </a:xfrm>
        <a:prstGeom prst="chevron">
          <a:avLst/>
        </a:prstGeom>
        <a:solidFill>
          <a:schemeClr val="accent5">
            <a:hueOff val="-4077871"/>
            <a:satOff val="28025"/>
            <a:lumOff val="-274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Pasar Persaingan Monopolistik</a:t>
          </a:r>
          <a:endParaRPr lang="id-ID" sz="1600" kern="1200" dirty="0"/>
        </a:p>
      </dsp:txBody>
      <dsp:txXfrm>
        <a:off x="2244170" y="1535705"/>
        <a:ext cx="1222184" cy="814789"/>
      </dsp:txXfrm>
    </dsp:sp>
    <dsp:sp modelId="{A8AC7989-5AFC-4402-ADCF-7FADCAE71794}">
      <dsp:nvSpPr>
        <dsp:cNvPr id="0" name=""/>
        <dsp:cNvSpPr/>
      </dsp:nvSpPr>
      <dsp:spPr>
        <a:xfrm>
          <a:off x="3670051" y="1535705"/>
          <a:ext cx="2036973" cy="814789"/>
        </a:xfrm>
        <a:prstGeom prst="chevron">
          <a:avLst/>
        </a:prstGeom>
        <a:solidFill>
          <a:schemeClr val="accent5">
            <a:hueOff val="-8155742"/>
            <a:satOff val="56051"/>
            <a:lumOff val="-549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Oligopoli</a:t>
          </a:r>
          <a:endParaRPr lang="id-ID" sz="1600" kern="1200" dirty="0"/>
        </a:p>
      </dsp:txBody>
      <dsp:txXfrm>
        <a:off x="4077446" y="1535705"/>
        <a:ext cx="1222184" cy="814789"/>
      </dsp:txXfrm>
    </dsp:sp>
    <dsp:sp modelId="{53DB5AFF-6B0B-4116-8FF8-46B0B938AAE7}">
      <dsp:nvSpPr>
        <dsp:cNvPr id="0" name=""/>
        <dsp:cNvSpPr/>
      </dsp:nvSpPr>
      <dsp:spPr>
        <a:xfrm>
          <a:off x="5503327" y="1535705"/>
          <a:ext cx="2036973" cy="814789"/>
        </a:xfrm>
        <a:prstGeom prst="chevron">
          <a:avLst/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Monopoli</a:t>
          </a:r>
          <a:endParaRPr lang="id-ID" sz="1600" kern="1200" dirty="0"/>
        </a:p>
      </dsp:txBody>
      <dsp:txXfrm>
        <a:off x="5910722" y="1535705"/>
        <a:ext cx="1222184" cy="814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9ED9B7F-07F8-9542-9545-F21EE8EB4892}" type="datetimeFigureOut">
              <a:rPr lang="id-ID" smtClean="0"/>
              <a:t>27/05/2021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5AB7989-E546-464F-8AAF-85872B7CBBE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67DA1719-A494-E547-A2EF-932A28833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id-ID" sz="4400" dirty="0"/>
              <a:t>Pasar Persaingan Sempurna dan Pasar Monopoli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="" xmlns:a16="http://schemas.microsoft.com/office/drawing/2014/main" id="{4DC25BF8-CB3B-9949-AB4B-3A63EA36E3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Pertemuan </a:t>
            </a:r>
            <a:r>
              <a:rPr lang="id-ID" dirty="0" smtClean="0"/>
              <a:t>14 </a:t>
            </a:r>
            <a:r>
              <a:rPr lang="id-ID" dirty="0"/>
              <a:t>Ekonomi Mikro
Gina Havieza Elmizan, S.E., M.E.</a:t>
            </a:r>
          </a:p>
        </p:txBody>
      </p:sp>
    </p:spTree>
    <p:extLst>
      <p:ext uri="{BB962C8B-B14F-4D97-AF65-F5344CB8AC3E}">
        <p14:creationId xmlns:p14="http://schemas.microsoft.com/office/powerpoint/2010/main" val="27483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Spektrum Persaingan Pasar</a:t>
            </a:r>
          </a:p>
          <a:p>
            <a:r>
              <a:rPr lang="id-ID" dirty="0" smtClean="0"/>
              <a:t>Ciri-Ciri Pasar Persaingan Sempurna</a:t>
            </a:r>
          </a:p>
          <a:p>
            <a:r>
              <a:rPr lang="id-ID" dirty="0" smtClean="0"/>
              <a:t>Ekuilibrium Pasar Persaingan Sempurna</a:t>
            </a:r>
          </a:p>
          <a:p>
            <a:r>
              <a:rPr lang="id-ID" dirty="0" smtClean="0"/>
              <a:t>Ciri-Ciri Pasar </a:t>
            </a:r>
            <a:r>
              <a:rPr lang="id-ID" dirty="0" smtClean="0"/>
              <a:t>Monopoli</a:t>
            </a:r>
          </a:p>
          <a:p>
            <a:r>
              <a:rPr lang="id-ID" dirty="0" smtClean="0"/>
              <a:t>Faktor Penyebab Timbulnya Monopoli</a:t>
            </a:r>
            <a:endParaRPr lang="id-ID" dirty="0" smtClean="0"/>
          </a:p>
          <a:p>
            <a:r>
              <a:rPr lang="id-ID" dirty="0" smtClean="0"/>
              <a:t>Ekuilibrium Pasar Monopoli</a:t>
            </a:r>
          </a:p>
          <a:p>
            <a:r>
              <a:rPr lang="id-ID" dirty="0" smtClean="0"/>
              <a:t>Evaluasi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280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Spektrum Persaingan </a:t>
            </a:r>
            <a:r>
              <a:rPr lang="id-ID" dirty="0" smtClean="0"/>
              <a:t>Pasar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277967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990600" y="3429000"/>
            <a:ext cx="7162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 flipH="1">
            <a:off x="914400" y="1600200"/>
            <a:ext cx="7162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2286000" y="3657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Semakin sedikit persaingan, semakin sulit entry/exit ke industri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215887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Semakin banyak substitusi, semakin susah mengendalikan harga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862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Ciri-Ciri Pasar Persaingan Sempurna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penjual sangat banyak, sulit mempengaruhi harga / </a:t>
            </a:r>
            <a:r>
              <a:rPr lang="id-ID" i="1" dirty="0" smtClean="0"/>
              <a:t>price taker</a:t>
            </a:r>
            <a:endParaRPr lang="id-ID" dirty="0" smtClean="0"/>
          </a:p>
          <a:p>
            <a:r>
              <a:rPr lang="id-ID" dirty="0" smtClean="0"/>
              <a:t>Produk homogen, subsitusi homogen</a:t>
            </a:r>
          </a:p>
          <a:p>
            <a:r>
              <a:rPr lang="id-ID" dirty="0" smtClean="0"/>
              <a:t>Mobilitas sempurna, pesaing baru mudah masuk ke industri/keluar dari industri</a:t>
            </a:r>
          </a:p>
          <a:p>
            <a:r>
              <a:rPr lang="id-ID" dirty="0" smtClean="0"/>
              <a:t>Tidak diregulasi pemerintah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823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Ekuilibrium Pasar Persaingan </a:t>
            </a:r>
            <a:r>
              <a:rPr lang="id-ID" dirty="0" smtClean="0"/>
              <a:t>Sempurna</a:t>
            </a:r>
            <a:endParaRPr lang="id-ID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29" t="30889" r="12053" b="34556"/>
          <a:stretch/>
        </p:blipFill>
        <p:spPr bwMode="auto">
          <a:xfrm>
            <a:off x="2133600" y="990600"/>
            <a:ext cx="43682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4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Ciri-Ciri Pasar </a:t>
            </a:r>
            <a:r>
              <a:rPr lang="id-ID" dirty="0" smtClean="0"/>
              <a:t>Monopoli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Hanya satu penjual</a:t>
            </a:r>
          </a:p>
          <a:p>
            <a:r>
              <a:rPr lang="id-ID" dirty="0" smtClean="0"/>
              <a:t>Tidak ada subtitusi yang mirip</a:t>
            </a:r>
          </a:p>
          <a:p>
            <a:r>
              <a:rPr lang="id-ID" dirty="0" smtClean="0"/>
              <a:t>Ada hambatan masuk ke pasar</a:t>
            </a:r>
          </a:p>
          <a:p>
            <a:r>
              <a:rPr lang="id-ID" dirty="0" smtClean="0"/>
              <a:t>Penjual sebagai penentu harga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64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Faktor Penyebab Timbulnya Monopoli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Memiliki bahan mentah strategis atau teknik produksi yang spesifik</a:t>
            </a:r>
          </a:p>
          <a:p>
            <a:r>
              <a:rPr lang="id-ID" dirty="0" smtClean="0"/>
              <a:t>Hak paten produk atau proses produksi</a:t>
            </a:r>
          </a:p>
          <a:p>
            <a:r>
              <a:rPr lang="id-ID" dirty="0" smtClean="0"/>
              <a:t>Terdapat skala ekonomis</a:t>
            </a:r>
          </a:p>
          <a:p>
            <a:r>
              <a:rPr lang="id-ID" dirty="0" smtClean="0"/>
              <a:t>Pemberian hak monopoli oleh pemerintah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539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Ekuilibrium Pasar </a:t>
            </a:r>
            <a:r>
              <a:rPr lang="id-ID" dirty="0" smtClean="0"/>
              <a:t>Monopoli</a:t>
            </a:r>
            <a:endParaRPr lang="id-ID" dirty="0"/>
          </a:p>
        </p:txBody>
      </p:sp>
      <p:pic>
        <p:nvPicPr>
          <p:cNvPr id="4" name="Picture 7" descr="Market of Monop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4400"/>
            <a:ext cx="383868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18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387461"/>
          </a:xfrm>
        </p:spPr>
        <p:txBody>
          <a:bodyPr>
            <a:normAutofit/>
          </a:bodyPr>
          <a:lstStyle/>
          <a:p>
            <a:r>
              <a:rPr lang="id-ID" dirty="0" smtClean="0"/>
              <a:t>Jika TC jangka pendek dari suatu perusahaan untuk berbagai tingkat output adalah sebesar nilai-nilai dalam tabel berikut, dan P=$8, tentukanlah di output berapa tercapai maksimalisasi profit?</a:t>
            </a: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73261"/>
            <a:ext cx="712418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324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1250</TotalTime>
  <Words>182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Pasar Persaingan Sempurna dan Pasar Monopoli</vt:lpstr>
      <vt:lpstr>DAFTAR ISI</vt:lpstr>
      <vt:lpstr>Spektrum Persaingan Pasar</vt:lpstr>
      <vt:lpstr>Ciri-Ciri Pasar Persaingan Sempurna</vt:lpstr>
      <vt:lpstr>Ekuilibrium Pasar Persaingan Sempurna</vt:lpstr>
      <vt:lpstr>Ciri-Ciri Pasar Monopoli</vt:lpstr>
      <vt:lpstr>Faktor Penyebab Timbulnya Monopoli</vt:lpstr>
      <vt:lpstr>Ekuilibrium Pasar Monopoli</vt:lpstr>
      <vt:lpstr>EVALUASI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PERMINTAAN</dc:title>
  <dc:creator>Gina Elmizan</dc:creator>
  <cp:lastModifiedBy>TOSHIBA</cp:lastModifiedBy>
  <cp:revision>133</cp:revision>
  <dcterms:created xsi:type="dcterms:W3CDTF">2021-03-24T20:49:56Z</dcterms:created>
  <dcterms:modified xsi:type="dcterms:W3CDTF">2021-05-27T02:27:51Z</dcterms:modified>
</cp:coreProperties>
</file>